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6" r:id="rId17"/>
    <p:sldId id="272" r:id="rId18"/>
    <p:sldId id="273" r:id="rId19"/>
    <p:sldId id="274" r:id="rId20"/>
    <p:sldId id="277" r:id="rId21"/>
    <p:sldId id="275" r:id="rId22"/>
    <p:sldId id="26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583FC-D32A-4B18-A604-96A2526116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10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802AD-B6F7-4815-80E6-527FFC6F82F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0562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E78248-8D5B-4AA5-9BA0-50730F0703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3448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3791B1-3AE2-4301-B391-7E76B16D13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3455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08ABB6-E8AC-4235-9221-7900519765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803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56A76-67C7-43B3-9A9E-06FB50FE1F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8764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49BEC-6691-4FCB-80E7-2030739C10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283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5FCF00-C165-419E-AB96-653256C009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33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86694-235C-4374-98B3-7E078BBF60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1914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F17E3-1ADA-41C0-91C3-2B584DA0006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6078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411BC-1DDE-413E-A09A-78E302E9B2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840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4AFD684-304B-46F3-818A-CC49852ACC3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My%20downloads\Music\&#1044;&#1077;&#1085;&#1100;%20&#1055;&#1086;&#1073;&#1077;&#1076;&#1099;%20(Kakaya%20pes&#328;a...)%20-%20&#1046;&#1091;&#1088;&#1072;&#1074;&#1083;&#1080;.......%20(%20&#1057;&#1083;&#1086;&#1074;&#1072;%20&#1056;&#1072;&#1089;&#1091;&#1083;%20&#1043;&#1072;&#1084;&#1079;&#1072;&#1090;&#1086;&#1074;,%20&#1052;&#1091;&#1079;&#1099;&#1082;&#1072;%20&#1071;&#1085;%20&#1060;&#1088;&#1077;&#1085;&#1082;&#1077;&#1083;&#1100;,%20&#1048;&#1089;&#1087;&#1086;&#1083;&#1085;&#1103;&#1077;&#1090;%20&#1048;.&#1050;&#1072;&#1073;&#1079;&#1086;&#1085;)1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6596162"/>
          <p:cNvPicPr>
            <a:picLocks noChangeAspect="1" noChangeArrowheads="1"/>
          </p:cNvPicPr>
          <p:nvPr/>
        </p:nvPicPr>
        <p:blipFill>
          <a:blip r:embed="rId4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5616" y="764704"/>
            <a:ext cx="7772400" cy="1470025"/>
          </a:xfrm>
        </p:spPr>
        <p:txBody>
          <a:bodyPr anchor="ctr"/>
          <a:lstStyle/>
          <a:p>
            <a:pPr algn="r"/>
            <a:r>
              <a:rPr lang="en-US" altLang="ru-RU" sz="4000" dirty="0"/>
              <a:t/>
            </a:r>
            <a:br>
              <a:rPr lang="en-US" altLang="ru-RU" sz="4000" dirty="0"/>
            </a:br>
            <a:r>
              <a:rPr lang="ru-RU" altLang="ru-RU" sz="4000" b="1" dirty="0" smtClean="0"/>
              <a:t>Ко Дню Победы…</a:t>
            </a:r>
            <a:br>
              <a:rPr lang="ru-RU" altLang="ru-RU" sz="4000" b="1" dirty="0" smtClean="0"/>
            </a:br>
            <a:r>
              <a:rPr lang="en-US" altLang="ru-RU" sz="4000" dirty="0"/>
              <a:t>	</a:t>
            </a:r>
            <a:endParaRPr lang="ru-RU" altLang="ru-RU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3357563"/>
            <a:ext cx="6400800" cy="1752600"/>
          </a:xfrm>
        </p:spPr>
        <p:txBody>
          <a:bodyPr/>
          <a:lstStyle/>
          <a:p>
            <a:r>
              <a:rPr lang="ru-RU" altLang="ru-RU" sz="4000" b="1" dirty="0" smtClean="0"/>
              <a:t>Коллективная работа группы №29</a:t>
            </a:r>
            <a:endParaRPr lang="ru-RU" altLang="ru-RU" sz="4000" b="1" dirty="0" smtClean="0"/>
          </a:p>
        </p:txBody>
      </p:sp>
      <p:pic>
        <p:nvPicPr>
          <p:cNvPr id="2" name="День Победы (Kakaya pesňa...) - Журавли....... ( Слова Расул Гамзатов, Музыка Ян Френкель, Исполняет И.Кабзон)1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3203848" y="1194916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1">
        <p:fade/>
      </p:transition>
    </mc:Choice>
    <mc:Fallback>
      <p:transition spd="med" advTm="40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3316" name="Picture 4" descr="6596162"/>
          <p:cNvPicPr>
            <a:picLocks noChangeAspect="1" noChangeArrowheads="1"/>
          </p:cNvPicPr>
          <p:nvPr/>
        </p:nvPicPr>
        <p:blipFill>
          <a:blip r:embed="rId3">
            <a:lum bright="4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Картинка 131 из 96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4843463" cy="486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1273128250_dose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484313"/>
            <a:ext cx="50038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Картинка 268 из 968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8913"/>
            <a:ext cx="1925638" cy="266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799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6596162"/>
          <p:cNvPicPr>
            <a:picLocks noChangeAspect="1" noChangeArrowheads="1"/>
          </p:cNvPicPr>
          <p:nvPr/>
        </p:nvPicPr>
        <p:blipFill>
          <a:blip r:embed="rId2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258888" y="0"/>
            <a:ext cx="6626225" cy="219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2400" b="1"/>
              <a:t>ЖУРАВЛИ</a:t>
            </a:r>
          </a:p>
          <a:p>
            <a:pPr algn="ctr"/>
            <a:r>
              <a:rPr lang="ru-RU" altLang="ru-RU" sz="2400"/>
              <a:t> Мне кажется порою, что солдаты, </a:t>
            </a:r>
          </a:p>
          <a:p>
            <a:pPr algn="ctr"/>
            <a:r>
              <a:rPr lang="ru-RU" altLang="ru-RU" sz="2400"/>
              <a:t>  С кровавых не пришедшие полей,</a:t>
            </a:r>
          </a:p>
          <a:p>
            <a:pPr algn="ctr"/>
            <a:r>
              <a:rPr lang="ru-RU" altLang="ru-RU" sz="2400"/>
              <a:t> Не в землю эту полегли когда-то, </a:t>
            </a:r>
          </a:p>
          <a:p>
            <a:pPr algn="ctr"/>
            <a:r>
              <a:rPr lang="ru-RU" altLang="ru-RU" sz="2400"/>
              <a:t>       А превратились в белых</a:t>
            </a:r>
            <a:r>
              <a:rPr lang="ru-RU" altLang="ru-RU"/>
              <a:t> </a:t>
            </a:r>
            <a:r>
              <a:rPr lang="ru-RU" altLang="ru-RU" sz="2400"/>
              <a:t>журавлей…</a:t>
            </a:r>
          </a:p>
          <a:p>
            <a:pPr algn="ctr"/>
            <a:r>
              <a:rPr lang="ru-RU" altLang="ru-RU"/>
              <a:t>         </a:t>
            </a:r>
          </a:p>
        </p:txBody>
      </p:sp>
      <p:pic>
        <p:nvPicPr>
          <p:cNvPr id="14344" name="Picture 8" descr="940957465209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276475"/>
            <a:ext cx="590550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986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0484" name="Picture 4" descr="6596162"/>
          <p:cNvPicPr>
            <a:picLocks noChangeAspect="1" noChangeArrowheads="1"/>
          </p:cNvPicPr>
          <p:nvPr/>
        </p:nvPicPr>
        <p:blipFill>
          <a:blip r:embed="rId2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5083078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8172450" cy="538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773">
        <p:split orient="vert"/>
      </p:transition>
    </mc:Choice>
    <mc:Fallback>
      <p:transition spd="slow" advTm="177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1508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1268868351_350bb0b5abdcd2642d00d735fa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692150"/>
            <a:ext cx="762000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518">
        <p:circle/>
      </p:transition>
    </mc:Choice>
    <mc:Fallback>
      <p:transition spd="slow" advTm="551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2532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Картинка 36 из 1271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1075"/>
            <a:ext cx="7543800" cy="4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2847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3556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1268868491_304a0cb104c20ccfae563b0d8b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571500"/>
            <a:ext cx="39528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3735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5" descr="Картинка 40 из 1271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765175"/>
            <a:ext cx="4144962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3309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4580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1268868444_328dc156faf96bb529577206e8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571500"/>
            <a:ext cx="38290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4232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5604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8" name="Picture 8" descr="Картинка 49 из 1271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92150"/>
            <a:ext cx="7177087" cy="553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390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4651760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7991475" cy="579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414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6596162"/>
          <p:cNvPicPr>
            <a:picLocks noChangeAspect="1" noChangeArrowheads="1"/>
          </p:cNvPicPr>
          <p:nvPr/>
        </p:nvPicPr>
        <p:blipFill>
          <a:blip r:embed="rId3">
            <a:lum bright="40000" contrast="-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                               </a:t>
            </a:r>
            <a:r>
              <a:rPr lang="ru-RU" altLang="ru-RU" sz="2800" b="1" dirty="0"/>
              <a:t>Начало Войны.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91493"/>
            <a:ext cx="8518525" cy="452596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</a:pPr>
            <a:endParaRPr lang="ru-RU" altLang="ru-RU" sz="20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/>
              <a:t>22-го июня 1941 года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/>
              <a:t>пошел отсчет четырем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/>
              <a:t>годам нечеловеческих усилий,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/>
              <a:t> в течение которых будущее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/>
              <a:t> каждого из нас висело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dirty="0"/>
              <a:t> практически на волоске. </a:t>
            </a:r>
            <a:r>
              <a:rPr lang="ru-RU" altLang="ru-RU" sz="2000" dirty="0"/>
              <a:t> </a:t>
            </a:r>
          </a:p>
        </p:txBody>
      </p:sp>
      <p:pic>
        <p:nvPicPr>
          <p:cNvPr id="3078" name="Picture 6" descr="0_6824b_67f5a94d_X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6297"/>
            <a:ext cx="5040312" cy="37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а 46 из 516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420938"/>
            <a:ext cx="47244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1196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 descr="Картинка 113 из 1271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81075"/>
            <a:ext cx="6985000" cy="46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74">
        <p:fade/>
      </p:transition>
    </mc:Choice>
    <mc:Fallback>
      <p:transition spd="med" advTm="39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den-pobedy-may_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125538"/>
            <a:ext cx="7056437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3829">
        <p:cut/>
      </p:transition>
    </mc:Choice>
    <mc:Fallback>
      <p:transition advTm="3829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6596162"/>
          <p:cNvPicPr>
            <a:picLocks noChangeAspect="1" noChangeArrowheads="1"/>
          </p:cNvPicPr>
          <p:nvPr/>
        </p:nvPicPr>
        <p:blipFill>
          <a:blip r:embed="rId3">
            <a:lum bright="28000" contrast="-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ru-RU" altLang="ru-RU" sz="2400" b="1" i="1" dirty="0"/>
              <a:t>Вечная память павшим …</a:t>
            </a:r>
          </a:p>
        </p:txBody>
      </p:sp>
      <p:pic>
        <p:nvPicPr>
          <p:cNvPr id="15366" name="Picture 6" descr="118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430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0025">
        <p:circle/>
      </p:transition>
    </mc:Choice>
    <mc:Fallback>
      <p:transition spd="slow" advTm="10025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6596162"/>
          <p:cNvPicPr>
            <a:picLocks noChangeAspect="1" noChangeArrowheads="1"/>
          </p:cNvPicPr>
          <p:nvPr/>
        </p:nvPicPr>
        <p:blipFill>
          <a:blip r:embed="rId3">
            <a:lum bright="40000" contrast="-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2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765175"/>
            <a:ext cx="4038600" cy="536098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ru-RU" sz="2400" b="1" dirty="0"/>
              <a:t>    </a:t>
            </a:r>
            <a:r>
              <a:rPr lang="ru-RU" altLang="ru-RU" sz="2400" b="1" dirty="0"/>
              <a:t>С первого дня </a:t>
            </a:r>
            <a:r>
              <a:rPr lang="ru-RU" altLang="ru-RU" sz="2400" b="1" i="1" dirty="0"/>
              <a:t>Великой Отечественной войны</a:t>
            </a:r>
            <a:r>
              <a:rPr lang="ru-RU" altLang="ru-RU" sz="2400" b="1" dirty="0"/>
              <a:t> героизм простого советского солдата стал образцом для подражания. То, что в литературе часто называется «стоять на смерть» было сполна продемонстрировано уже в боях за Брестскую крепость.  </a:t>
            </a:r>
          </a:p>
        </p:txBody>
      </p:sp>
      <p:pic>
        <p:nvPicPr>
          <p:cNvPr id="4105" name="Picture 9" descr="Картинка 160 из 1560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8913"/>
            <a:ext cx="392430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Картинка 92 из 12907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048000"/>
            <a:ext cx="24288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Картинка 152 из 12907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573463"/>
            <a:ext cx="219392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1116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041900" y="1628800"/>
            <a:ext cx="3827462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ru-RU" sz="2000" b="1" dirty="0"/>
              <a:t>     </a:t>
            </a:r>
            <a:r>
              <a:rPr lang="ru-RU" altLang="ru-RU" sz="2400" b="1" dirty="0"/>
              <a:t>Люди, часто незнакомые, часто такие разные, </a:t>
            </a:r>
            <a:r>
              <a:rPr lang="en-US" altLang="ru-RU" sz="2400" b="1" dirty="0"/>
              <a:t>-</a:t>
            </a:r>
            <a:r>
              <a:rPr lang="ru-RU" altLang="ru-RU" sz="2400" b="1" dirty="0"/>
              <a:t>теперь </a:t>
            </a:r>
            <a:r>
              <a:rPr lang="en-US" altLang="ru-RU" sz="2400" b="1" dirty="0"/>
              <a:t> </a:t>
            </a:r>
            <a:r>
              <a:rPr lang="ru-RU" altLang="ru-RU" sz="2400" b="1" dirty="0"/>
              <a:t>«Братья и Сестры», огромная семья, состоящая из всех народов и национальностей страны. Семья требовала спасения, требовала поддержки</a:t>
            </a:r>
            <a:r>
              <a:rPr lang="ru-RU" altLang="ru-RU" sz="2400" dirty="0"/>
              <a:t>.  </a:t>
            </a:r>
          </a:p>
        </p:txBody>
      </p:sp>
      <p:pic>
        <p:nvPicPr>
          <p:cNvPr id="5129" name="Picture 9" descr="4429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24175"/>
            <a:ext cx="4895850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_Shakhovski_image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5888"/>
            <a:ext cx="428625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8330">
        <p:split orient="vert"/>
      </p:transition>
    </mc:Choice>
    <mc:Fallback>
      <p:transition spd="slow" advTm="833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1245525436_68-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986088"/>
            <a:ext cx="4681538" cy="306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4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284538"/>
            <a:ext cx="4522787" cy="3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287338" y="496888"/>
            <a:ext cx="8856662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altLang="ru-RU" b="1" dirty="0"/>
              <a:t>А</a:t>
            </a:r>
            <a:r>
              <a:rPr lang="ru-RU" altLang="ru-RU" dirty="0"/>
              <a:t> </a:t>
            </a:r>
            <a:r>
              <a:rPr lang="ru-RU" altLang="ru-RU" sz="2000" b="1" dirty="0"/>
              <a:t>на восточном фронте продолжались бои. Немецкие генералы впервые столкнулись с аномалией, по-иному это и не назовешь.     Молниеносная война больше не работала, подобно механизму часов. Попадая в окружение, советские части с боями прорывались, а не складывали оружие. </a:t>
            </a:r>
            <a:r>
              <a:rPr lang="ru-RU" altLang="ru-RU" dirty="0"/>
              <a:t> </a:t>
            </a:r>
          </a:p>
        </p:txBody>
      </p:sp>
    </p:spTree>
    <p:custDataLst>
      <p:tags r:id="rId1"/>
    </p:custDataLst>
  </p:cSld>
  <p:clrMapOvr>
    <a:masterClrMapping/>
  </p:clrMapOvr>
  <p:transition spd="med" advTm="7168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6596162"/>
          <p:cNvPicPr>
            <a:picLocks noChangeAspect="1" noChangeArrowheads="1"/>
          </p:cNvPicPr>
          <p:nvPr/>
        </p:nvPicPr>
        <p:blipFill>
          <a:blip r:embed="rId3">
            <a:lum bright="34000" contrast="-5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721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50825" y="1527175"/>
            <a:ext cx="4105275" cy="40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altLang="ru-RU" sz="2000" b="1" dirty="0"/>
              <a:t>В серьезной степени героизм солдат и командиров сорвал планы немецкого наступления.  Уже летом 41</a:t>
            </a:r>
            <a:r>
              <a:rPr lang="en-US" altLang="ru-RU" sz="2000" b="1" dirty="0"/>
              <a:t>-</a:t>
            </a:r>
            <a:r>
              <a:rPr lang="ru-RU" altLang="ru-RU" sz="2000" b="1" dirty="0" err="1"/>
              <a:t>го</a:t>
            </a:r>
            <a:r>
              <a:rPr lang="ru-RU" altLang="ru-RU" sz="2000" b="1" dirty="0"/>
              <a:t> года были полностью сорваны планы наступления немецкой армии. Потом были Сталинград, Курск, Московская битва, но все они стали возможны благодаря беспримерному мужеству простого советского солдата.    </a:t>
            </a:r>
          </a:p>
        </p:txBody>
      </p:sp>
      <p:pic>
        <p:nvPicPr>
          <p:cNvPr id="7175" name="Picture 7" descr="Картинка 12 из 1289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052513"/>
            <a:ext cx="3198812" cy="424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AutoShape 9" descr="Картинка 113 из 12895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9" name="AutoShape 11" descr="Картинка 113 из 12895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1" name="AutoShape 13" descr="Картинка 113 из 12895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custDataLst>
      <p:tags r:id="rId1"/>
    </p:custDataLst>
  </p:cSld>
  <p:clrMapOvr>
    <a:masterClrMapping/>
  </p:clrMapOvr>
  <p:transition spd="slow" advTm="11813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6596162"/>
          <p:cNvPicPr>
            <a:picLocks noChangeAspect="1" noChangeArrowheads="1"/>
          </p:cNvPicPr>
          <p:nvPr/>
        </p:nvPicPr>
        <p:blipFill>
          <a:blip r:embed="rId3">
            <a:lum bright="34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Картинка 5 из 1289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8913"/>
            <a:ext cx="4052887" cy="29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Фотографии ВОВ. Оборона Сталинграда. (30 фото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213100"/>
            <a:ext cx="4041775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250825" y="2027238"/>
            <a:ext cx="4587875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ru-RU" altLang="ru-RU" sz="2000" b="1" dirty="0"/>
              <a:t> В техническом отношении советские войска серьезно уступали немецким. Шли в кавалерийские атаки на танки, летали и сбивали немецких ассов на старых самолетах, горели в танках и отступали, не отдавая ни клочка без боя.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Tm="11288">
        <p:cut/>
      </p:transition>
    </mc:Choice>
    <mc:Fallback>
      <p:transition advTm="11288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6596162"/>
          <p:cNvPicPr>
            <a:picLocks noChangeAspect="1" noChangeArrowheads="1"/>
          </p:cNvPicPr>
          <p:nvPr/>
        </p:nvPicPr>
        <p:blipFill>
          <a:blip r:embed="rId3">
            <a:lum bright="22000" contrast="-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507412" cy="1143000"/>
          </a:xfrm>
        </p:spPr>
        <p:txBody>
          <a:bodyPr/>
          <a:lstStyle/>
          <a:p>
            <a:pPr algn="l"/>
            <a:r>
              <a:rPr lang="ru-RU" altLang="ru-RU" sz="4000" dirty="0"/>
              <a:t>Страшные</a:t>
            </a:r>
            <a:br>
              <a:rPr lang="ru-RU" altLang="ru-RU" sz="4000" dirty="0"/>
            </a:br>
            <a:r>
              <a:rPr lang="ru-RU" altLang="ru-RU" sz="4000" dirty="0"/>
              <a:t> страницы войны</a:t>
            </a:r>
          </a:p>
        </p:txBody>
      </p:sp>
      <p:pic>
        <p:nvPicPr>
          <p:cNvPr id="9222" name="Picture 6" descr="cda541451db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219700" cy="326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Картинка 78 из 537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88" y="4005263"/>
            <a:ext cx="3516312" cy="265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Картинка 93 из 537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15888"/>
            <a:ext cx="4787900" cy="33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6145">
        <p:fade/>
      </p:transition>
    </mc:Choice>
    <mc:Fallback>
      <p:transition spd="med" advTm="61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6596162"/>
          <p:cNvPicPr>
            <a:picLocks noChangeAspect="1" noChangeArrowheads="1"/>
          </p:cNvPicPr>
          <p:nvPr/>
        </p:nvPicPr>
        <p:blipFill>
          <a:blip r:embed="rId3">
            <a:lum bright="52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/>
              <a:t>Ветераны Великой Отечественной войны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12294" name="Picture 6" descr="43575149_1241790248_brdef_spasib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1118"/>
            <a:ext cx="3529013" cy="506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Картинка 38 из 96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773238"/>
            <a:ext cx="35718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 advTm="376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4|2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|2|2.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2|0.6|6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|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9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7|0.8|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1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246</Words>
  <Application>Microsoft Office PowerPoint</Application>
  <PresentationFormat>Экран (4:3)</PresentationFormat>
  <Paragraphs>31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Arial</vt:lpstr>
      <vt:lpstr>Оформление по умолчанию</vt:lpstr>
      <vt:lpstr> Ко Дню Победы…  </vt:lpstr>
      <vt:lpstr>                               Начало Войны.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Страшные  страницы войны</vt:lpstr>
      <vt:lpstr>Ветераны Великой Отечественной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Вечная память павшим …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Alexis</dc:creator>
  <cp:lastModifiedBy>Павел Ершов</cp:lastModifiedBy>
  <cp:revision>17</cp:revision>
  <dcterms:created xsi:type="dcterms:W3CDTF">2012-05-03T11:49:13Z</dcterms:created>
  <dcterms:modified xsi:type="dcterms:W3CDTF">2015-04-02T15:15:17Z</dcterms:modified>
</cp:coreProperties>
</file>